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snapToGrid="0">
      <p:cViewPr>
        <p:scale>
          <a:sx n="120" d="100"/>
          <a:sy n="120" d="100"/>
        </p:scale>
        <p:origin x="1548" y="-2784"/>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3/10/2021</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3/10/2021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3/10/2021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3/10/2021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3/10/2021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3/10/2021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3/10/2021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3/10/2021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3/10/2021</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Companies%20(P%20Market)!R3C2:R30C9"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2021/03/10</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9" name="Rectangle 8"/>
          <p:cNvSpPr/>
          <p:nvPr/>
        </p:nvSpPr>
        <p:spPr>
          <a:xfrm>
            <a:off x="152400" y="2855711"/>
            <a:ext cx="6591300" cy="4770537"/>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أداء </a:t>
            </a:r>
            <a:r>
              <a:rPr lang="ar-SA" sz="1100" b="1" u="sng" dirty="0">
                <a:latin typeface="Calibri" panose="020F0502020204030204" pitchFamily="34" charset="0"/>
                <a:ea typeface="Calibri" panose="020F0502020204030204" pitchFamily="34" charset="0"/>
                <a:cs typeface="Calibri" panose="020F0502020204030204" pitchFamily="34" charset="0"/>
              </a:rPr>
              <a:t>مؤشرات البورصة</a:t>
            </a:r>
            <a:endParaRPr lang="en-US" sz="1100" b="1" u="sng"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أنهت بورصة الكويت تعاملاتها للأسبوع العاشر من العام 2021 والمنتهي في العاشر من مارس على ارتفاع جماعي في أداء مؤشراتها بالمقارنة مع اقفال الأسبوع الماضي، حيث ارتفع مؤشر السوق العام بنسبة 1.6%، ومؤشر السوق الأول بنسبة 1.8%، وكذلك مؤشر السوق الرئيسي بنسبة 0.7%، في حين تراجع المعدل اليومي لقيمة الأسهم المتداولة بنسبة 10.6% إلى 40.4 مليون د.ك خلال الأسبوع بالمقارنة مع 45.2 مليون د.ك للأسبوع الماضي، بينما ارتفع المعدل اليومي لكمية الأسهم المتداولة بنسبة 2.5% </a:t>
            </a:r>
            <a:r>
              <a:rPr lang="ar-SA" sz="1100" dirty="0" smtClean="0">
                <a:latin typeface="Calibri" panose="020F0502020204030204" pitchFamily="34" charset="0"/>
                <a:ea typeface="Calibri" panose="020F0502020204030204" pitchFamily="34" charset="0"/>
              </a:rPr>
              <a:t>إلى </a:t>
            </a:r>
            <a:r>
              <a:rPr lang="ar-SA" sz="1100" dirty="0">
                <a:latin typeface="Calibri" panose="020F0502020204030204" pitchFamily="34" charset="0"/>
                <a:ea typeface="Calibri" panose="020F0502020204030204" pitchFamily="34" charset="0"/>
              </a:rPr>
              <a:t>223 مليون سهم بالمقارنة مع 218 مليون </a:t>
            </a:r>
            <a:r>
              <a:rPr lang="ar-SA" sz="1100" dirty="0" smtClean="0">
                <a:latin typeface="Calibri" panose="020F0502020204030204" pitchFamily="34" charset="0"/>
                <a:ea typeface="Calibri" panose="020F0502020204030204" pitchFamily="34" charset="0"/>
              </a:rPr>
              <a:t>سهم.</a:t>
            </a: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 </a:t>
            </a: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الأسبوع</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لا تزال عدد جلسات تداول الأسبوع محصورة في أربعة جلسات للأسبوع الثالث على التوالي، حيث جاء أداء كافة هذه الجلسات الأربعة </a:t>
            </a:r>
            <a:r>
              <a:rPr lang="ar-SA" sz="1100" dirty="0" smtClean="0">
                <a:latin typeface="Calibri" panose="020F0502020204030204" pitchFamily="34" charset="0"/>
                <a:ea typeface="Calibri" panose="020F0502020204030204" pitchFamily="34" charset="0"/>
              </a:rPr>
              <a:t>ايجابي</a:t>
            </a:r>
            <a:r>
              <a:rPr lang="ar-SA" sz="1100" dirty="0">
                <a:latin typeface="Calibri" panose="020F0502020204030204" pitchFamily="34" charset="0"/>
                <a:ea typeface="Calibri" panose="020F0502020204030204" pitchFamily="34" charset="0"/>
              </a:rPr>
              <a:t>.</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يبدو أن تداولات هذا الأسبوع اختلفت تماما عن جلسات الفترة الماضية، مع عودة الشهية الإستثمارية بشكل ملحوظ بعد حالة من الهدوء </a:t>
            </a:r>
            <a:r>
              <a:rPr lang="ar-SA" sz="1100" dirty="0" smtClean="0">
                <a:latin typeface="Calibri" panose="020F0502020204030204" pitchFamily="34" charset="0"/>
                <a:ea typeface="Calibri" panose="020F0502020204030204" pitchFamily="34" charset="0"/>
              </a:rPr>
              <a:t>النسبي التي </a:t>
            </a:r>
            <a:r>
              <a:rPr lang="ar-SA" sz="1100" dirty="0">
                <a:latin typeface="Calibri" panose="020F0502020204030204" pitchFamily="34" charset="0"/>
                <a:ea typeface="Calibri" panose="020F0502020204030204" pitchFamily="34" charset="0"/>
              </a:rPr>
              <a:t>شهدتها خلال الفترة الماضية، وبالتبعية ارتفعت وتيرة الشراء الإنتقائي على العديد من أسهم السوق الأول، مما دفع أغلب أسهم هذا </a:t>
            </a:r>
            <a:r>
              <a:rPr lang="ar-SA" sz="1100" dirty="0" smtClean="0">
                <a:latin typeface="Calibri" panose="020F0502020204030204" pitchFamily="34" charset="0"/>
                <a:ea typeface="Calibri" panose="020F0502020204030204" pitchFamily="34" charset="0"/>
              </a:rPr>
              <a:t>المؤشر </a:t>
            </a:r>
            <a:r>
              <a:rPr lang="ar-SA" sz="1100" dirty="0">
                <a:latin typeface="Calibri" panose="020F0502020204030204" pitchFamily="34" charset="0"/>
                <a:ea typeface="Calibri" panose="020F0502020204030204" pitchFamily="34" charset="0"/>
              </a:rPr>
              <a:t>إلى تحقيق مكاسب سوقية واضحة، وهو ما عزز من ارتفاع كل من مؤشر السوق العام واستعادته لمستوى 5,750 نقطة تقريبا للمرة الأولى منذ أوائل شهر فبراير الماضي، وكذلك ارتفاع مؤشر السوق الأول مجددا نحو مستوى 6,290 نقطة لأول مرة منذ ذات الفترة، ولعل تفوق أداء مؤشر السوق الأول على أداء بقية المؤشرات، يؤكد على عودة الشهية الإستثمارية خلال تداولات الفترة بشكل واضح، ناهيك عن ارتفاع مؤشر قطاع البنوك بنسبة </a:t>
            </a:r>
            <a:r>
              <a:rPr lang="ar-SA" sz="1100" dirty="0" smtClean="0">
                <a:latin typeface="Calibri" panose="020F0502020204030204" pitchFamily="34" charset="0"/>
                <a:ea typeface="Calibri" panose="020F0502020204030204" pitchFamily="34" charset="0"/>
              </a:rPr>
              <a:t>2%، </a:t>
            </a:r>
            <a:r>
              <a:rPr lang="ar-SA" sz="1100" dirty="0">
                <a:latin typeface="Calibri" panose="020F0502020204030204" pitchFamily="34" charset="0"/>
                <a:ea typeface="Calibri" panose="020F0502020204030204" pitchFamily="34" charset="0"/>
              </a:rPr>
              <a:t>واستحواذ قيم تداوله على نحو 55% من اجمالي قيم تداول السوق البالغة 162 مليون د.ك، بالمقارنة مع 51% للأسبوع الماضي.</a:t>
            </a:r>
          </a:p>
          <a:p>
            <a:pPr algn="justLow" rtl="1">
              <a:lnSpc>
                <a:spcPct val="150000"/>
              </a:lnSpc>
              <a:spcAft>
                <a:spcPts val="800"/>
              </a:spcAft>
            </a:pPr>
            <a:r>
              <a:rPr lang="ar-SA" sz="1100" dirty="0">
                <a:latin typeface="Calibri" panose="020F0502020204030204" pitchFamily="34" charset="0"/>
                <a:ea typeface="Calibri" panose="020F0502020204030204" pitchFamily="34" charset="0"/>
              </a:rPr>
              <a:t>كما شهدت شريحة من أسهم السوق الرئيسي زخما مضاربيا واضحا، الأمر الذي انعكس على ارتفاع المعدل اليومي لأحجام التداول، كما عزز هذا النشاط المضاربي من قدرة مؤشر السوق الرئيسي من نحقيق مكاسب سوقية بلغت 0.7%. </a:t>
            </a:r>
          </a:p>
          <a:p>
            <a:pPr algn="justLow" rtl="1">
              <a:lnSpc>
                <a:spcPct val="150000"/>
              </a:lnSpc>
              <a:spcAft>
                <a:spcPts val="800"/>
              </a:spcAft>
            </a:pPr>
            <a:endParaRPr lang="ar-SA" sz="1100" dirty="0">
              <a:latin typeface="Calibri" panose="020F0502020204030204" pitchFamily="34" charset="0"/>
              <a:ea typeface="Calibri" panose="020F0502020204030204" pitchFamily="34" charset="0"/>
            </a:endParaRPr>
          </a:p>
        </p:txBody>
      </p:sp>
      <p:sp>
        <p:nvSpPr>
          <p:cNvPr id="14" name="TextBox 13"/>
          <p:cNvSpPr txBox="1"/>
          <p:nvPr/>
        </p:nvSpPr>
        <p:spPr>
          <a:xfrm>
            <a:off x="152400" y="2647539"/>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265068569"/>
              </p:ext>
            </p:extLst>
          </p:nvPr>
        </p:nvGraphicFramePr>
        <p:xfrm>
          <a:off x="1733550" y="1189038"/>
          <a:ext cx="5029200" cy="1371600"/>
        </p:xfrm>
        <a:graphic>
          <a:graphicData uri="http://schemas.openxmlformats.org/presentationml/2006/ole">
            <mc:AlternateContent xmlns:mc="http://schemas.openxmlformats.org/markup-compatibility/2006">
              <mc:Choice xmlns:v="urn:schemas-microsoft-com:vml" Requires="v">
                <p:oleObj spid="_x0000_s142376" name="Worksheet" r:id="rId5" imgW="5029200" imgH="1371600" progId="Excel.Sheet.12">
                  <p:link updateAutomatic="1"/>
                </p:oleObj>
              </mc:Choice>
              <mc:Fallback>
                <p:oleObj name="Worksheet" r:id="rId5" imgW="5029200" imgH="1371600" progId="Excel.Sheet.12">
                  <p:link updateAutomatic="1"/>
                  <p:pic>
                    <p:nvPicPr>
                      <p:cNvPr id="0" name=""/>
                      <p:cNvPicPr/>
                      <p:nvPr/>
                    </p:nvPicPr>
                    <p:blipFill>
                      <a:blip r:embed="rId6"/>
                      <a:stretch>
                        <a:fillRect/>
                      </a:stretch>
                    </p:blipFill>
                    <p:spPr>
                      <a:xfrm>
                        <a:off x="1733550" y="1189038"/>
                        <a:ext cx="5029200" cy="1371600"/>
                      </a:xfrm>
                      <a:prstGeom prst="rect">
                        <a:avLst/>
                      </a:prstGeom>
                    </p:spPr>
                  </p:pic>
                </p:oleObj>
              </mc:Fallback>
            </mc:AlternateContent>
          </a:graphicData>
        </a:graphic>
      </p:graphicFrame>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67306" y="1411097"/>
            <a:ext cx="6576394" cy="6117059"/>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rPr>
              <a:t>أهم </a:t>
            </a:r>
            <a:r>
              <a:rPr lang="ar-SA" sz="1100" b="1" u="sng" dirty="0">
                <a:latin typeface="Calibri" panose="020F0502020204030204" pitchFamily="34" charset="0"/>
                <a:ea typeface="Calibri" panose="020F0502020204030204" pitchFamily="34" charset="0"/>
              </a:rPr>
              <a:t>افصاحات الشركات خلال الفترة</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Wingdings" panose="05000000000000000000" pitchFamily="2" charset="2"/>
              <a:buChar char=""/>
            </a:pPr>
            <a:r>
              <a:rPr lang="ar-SA" sz="1100" dirty="0" smtClean="0">
                <a:solidFill>
                  <a:srgbClr val="000000"/>
                </a:solidFill>
                <a:latin typeface="Calibri" panose="020F0502020204030204" pitchFamily="34" charset="0"/>
                <a:ea typeface="Calibri" panose="020F0502020204030204" pitchFamily="34" charset="0"/>
              </a:rPr>
              <a:t>تراجعت </a:t>
            </a:r>
            <a:r>
              <a:rPr lang="ar-SA" sz="1100" dirty="0">
                <a:solidFill>
                  <a:srgbClr val="000000"/>
                </a:solidFill>
                <a:latin typeface="Calibri" panose="020F0502020204030204" pitchFamily="34" charset="0"/>
                <a:ea typeface="Calibri" panose="020F0502020204030204" pitchFamily="34" charset="0"/>
              </a:rPr>
              <a:t>أرباح شركة شمال الزور الأولى للطاقة والمياه بنسبة 0.3% إلى 11.2 مليون د.ك، بالمقارنة مع 12.3 مليون د.ك، وأوصى مجلس إدارة الشركة بتوزيع أرباح نقدية بمقدار 12 فلس للسهم الواحد </a:t>
            </a:r>
            <a:r>
              <a:rPr lang="ar-SA" sz="1100" dirty="0" smtClean="0">
                <a:solidFill>
                  <a:srgbClr val="000000"/>
                </a:solidFill>
                <a:latin typeface="Calibri" panose="020F0502020204030204" pitchFamily="34" charset="0"/>
                <a:ea typeface="Calibri" panose="020F0502020204030204" pitchFamily="34" charset="0"/>
              </a:rPr>
              <a:t>لمساهمي </a:t>
            </a:r>
            <a:r>
              <a:rPr lang="ar-SA" sz="1100" dirty="0">
                <a:solidFill>
                  <a:srgbClr val="000000"/>
                </a:solidFill>
                <a:latin typeface="Calibri" panose="020F0502020204030204" pitchFamily="34" charset="0"/>
                <a:ea typeface="Calibri" panose="020F0502020204030204" pitchFamily="34" charset="0"/>
              </a:rPr>
              <a:t>الشركة.</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solidFill>
                  <a:srgbClr val="000000"/>
                </a:solidFill>
                <a:latin typeface="Calibri" panose="020F0502020204030204" pitchFamily="34" charset="0"/>
                <a:ea typeface="Calibri" panose="020F0502020204030204" pitchFamily="34" charset="0"/>
              </a:rPr>
              <a:t>وافقت الجمعية العامة العادية لبنك بوبيان على توصية مجلس الإدارة بتوزيع أسهم منحة مجانية بنسبة 5% عن السنة المالية المنتهية في 31 ديسمبر 2020.</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solidFill>
                  <a:srgbClr val="000000"/>
                </a:solidFill>
                <a:latin typeface="Calibri" panose="020F0502020204030204" pitchFamily="34" charset="0"/>
                <a:ea typeface="Calibri" panose="020F0502020204030204" pitchFamily="34" charset="0"/>
              </a:rPr>
              <a:t>وافقت الجمعية العامة العادية لشركة السكب الكويتية على توصية مجلس الإدارة بتوزيع أرباح نقدية بمقدار 7 فلس للسهم الواحد عن السنة المالية المنتهية في 31 ديسمبر 2020، على أن يكون تاريخ حيازة السهم هو يوم الأحد الموافق 21 مارس الجاري. </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Wingdings" panose="05000000000000000000" pitchFamily="2" charset="2"/>
              <a:buChar char=""/>
            </a:pPr>
            <a:r>
              <a:rPr lang="ar-SA" sz="1100" dirty="0">
                <a:latin typeface="Calibri" panose="020F0502020204030204" pitchFamily="34" charset="0"/>
                <a:ea typeface="Times New Roman" panose="02020603050405020304" pitchFamily="18" charset="0"/>
                <a:cs typeface="Times New Roman" panose="02020603050405020304" pitchFamily="18" charset="0"/>
              </a:rPr>
              <a:t>أفادت شركة أجيليتي للمخازن العمومية بتأجيل موعد انعقاد مجلس إدارة الشركة إلى يوم الأحد الموافق 14 مارس الجاري، لمناقشة البيانات المالية للسنة المنتهية في31 ديسمبر 2020.</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solidFill>
                  <a:srgbClr val="000000"/>
                </a:solidFill>
                <a:latin typeface="Calibri" panose="020F0502020204030204" pitchFamily="34" charset="0"/>
                <a:ea typeface="Calibri" panose="020F0502020204030204" pitchFamily="34" charset="0"/>
              </a:rPr>
              <a:t>أصدرت المحكمة الكلية حكما لصالح بيت التمويل الكويتي في الدعوى المرفوعة منه ضد شركة مشرف للتجارة العامة والمقاولات، وذلك بإلزام الشركة بأن تؤدي للمدعي "بيتك" مبلغ وقدره 37.4 مليون د.ك، مع إلزامها بالمصروفات وأتعاب المحاماة الفعلية.</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Wingdings" panose="05000000000000000000" pitchFamily="2" charset="2"/>
              <a:buChar char=""/>
            </a:pPr>
            <a:r>
              <a:rPr lang="ar-SA" sz="1100" dirty="0">
                <a:latin typeface="Calibri" panose="020F0502020204030204" pitchFamily="34" charset="0"/>
                <a:ea typeface="Times New Roman" panose="02020603050405020304" pitchFamily="18" charset="0"/>
                <a:cs typeface="Times New Roman" panose="02020603050405020304" pitchFamily="18" charset="0"/>
              </a:rPr>
              <a:t>سوف تنعقد الجمعية العامة العادية وغير العادية للبنك الأهلي المتحد – البحرين – يوم الأربعاء الموافق 31 من مارس، لمناقشة البيانات المالية للسنة المنتهية في 31 ديسمبر 2020، والموافقة على توصية مجلس الإدارة بتوزيع أسهم منحة بنسبة 5%، وأرباح نقدية بقيمة 1.25 سنت أمريكي للسهم العادي الواحد.</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rPr>
              <a:t>حازت الشركة الوطنية للخدمات البترولية (نابيسكو) على أقل </a:t>
            </a:r>
            <a:r>
              <a:rPr lang="ar-SA" sz="1100" dirty="0" smtClean="0">
                <a:latin typeface="Calibri" panose="020F0502020204030204" pitchFamily="34" charset="0"/>
                <a:ea typeface="Calibri" panose="020F0502020204030204" pitchFamily="34" charset="0"/>
              </a:rPr>
              <a:t>الأسعار </a:t>
            </a:r>
            <a:r>
              <a:rPr lang="ar-SA" sz="1100" dirty="0">
                <a:latin typeface="Calibri" panose="020F0502020204030204" pitchFamily="34" charset="0"/>
                <a:ea typeface="Calibri" panose="020F0502020204030204" pitchFamily="34" charset="0"/>
              </a:rPr>
              <a:t>كوكيل حصري لشركة تركية في مناقصة لصالح الشركة الكويتية للصناعات البترولية المتكاملة بقيمة 1.4 مليون د.ك، ولمدة ثلاث سنوات مع امكانية التميد لسنتين اضافيتين.</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200" b="1" dirty="0" smtClean="0">
                <a:solidFill>
                  <a:srgbClr val="FF0000"/>
                </a:solidFill>
                <a:latin typeface="Calibri" panose="020F0502020204030204" pitchFamily="34" charset="0"/>
                <a:ea typeface="Calibri" panose="020F0502020204030204" pitchFamily="34" charset="0"/>
              </a:rPr>
              <a:t>أول </a:t>
            </a:r>
            <a:r>
              <a:rPr lang="ar-SA" sz="1200" b="1" dirty="0">
                <a:solidFill>
                  <a:srgbClr val="FF0000"/>
                </a:solidFill>
                <a:latin typeface="Calibri" panose="020F0502020204030204" pitchFamily="34" charset="0"/>
                <a:ea typeface="Calibri" panose="020F0502020204030204" pitchFamily="34" charset="0"/>
              </a:rPr>
              <a:t>خسائر أسبوعية لخام برنت منذ منتصف شهر يناير الماضي</a:t>
            </a:r>
            <a:endParaRPr lang="en-US" sz="12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rPr>
              <a:t>تراجع سعر خام برنت خلال تداولاته لهذا الأسبوع بعد سلسلة طويلة من الإرتفاعات دامت لنحو </a:t>
            </a:r>
            <a:r>
              <a:rPr lang="ar-SA" sz="1100" dirty="0" smtClean="0">
                <a:latin typeface="Calibri" panose="020F0502020204030204" pitchFamily="34" charset="0"/>
                <a:ea typeface="Calibri" panose="020F0502020204030204" pitchFamily="34" charset="0"/>
              </a:rPr>
              <a:t>سبعة </a:t>
            </a:r>
            <a:r>
              <a:rPr lang="ar-SA" sz="1100" dirty="0">
                <a:latin typeface="Calibri" panose="020F0502020204030204" pitchFamily="34" charset="0"/>
                <a:ea typeface="Calibri" panose="020F0502020204030204" pitchFamily="34" charset="0"/>
              </a:rPr>
              <a:t>اسابيع، حيث تراجع من مستوى </a:t>
            </a:r>
            <a:r>
              <a:rPr lang="ar-SA" sz="1100" dirty="0" smtClean="0">
                <a:latin typeface="Calibri" panose="020F0502020204030204" pitchFamily="34" charset="0"/>
                <a:ea typeface="Calibri" panose="020F0502020204030204" pitchFamily="34" charset="0"/>
              </a:rPr>
              <a:t>71.40 </a:t>
            </a:r>
            <a:r>
              <a:rPr lang="ar-SA" sz="1100" dirty="0">
                <a:latin typeface="Calibri" panose="020F0502020204030204" pitchFamily="34" charset="0"/>
                <a:ea typeface="Calibri" panose="020F0502020204030204" pitchFamily="34" charset="0"/>
              </a:rPr>
              <a:t>دولار أمريكي إلى مستوى </a:t>
            </a:r>
            <a:r>
              <a:rPr lang="ar-SA" sz="1100" dirty="0" smtClean="0">
                <a:latin typeface="Calibri" panose="020F0502020204030204" pitchFamily="34" charset="0"/>
                <a:ea typeface="Calibri" panose="020F0502020204030204" pitchFamily="34" charset="0"/>
              </a:rPr>
              <a:t>67.67 دولار أمريكي حتى تداولات يوم الأربعاء، وذلك في ترقب صدور بيانات المخزونات الأمريكية والتي سوف تصدر في وقت لاحق من اليوم، وسط توقعات بارتفاعها. </a:t>
            </a:r>
            <a:endParaRPr lang="en-US" sz="1100" dirty="0">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SA" sz="1200" b="1" dirty="0" smtClean="0">
                <a:solidFill>
                  <a:schemeClr val="bg1"/>
                </a:solidFill>
                <a:cs typeface="+mj-cs"/>
              </a:rPr>
              <a:t>تابع مل</a:t>
            </a:r>
            <a:r>
              <a:rPr lang="ar-KW" sz="1200" b="1" dirty="0" smtClean="0">
                <a:solidFill>
                  <a:schemeClr val="bg1"/>
                </a:solidFill>
                <a:cs typeface="+mj-cs"/>
              </a:rPr>
              <a:t>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5016137" y="1258474"/>
            <a:ext cx="1727563" cy="3711878"/>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جاء في صدارة الرابحين قطاع</a:t>
            </a:r>
            <a:r>
              <a:rPr lang="ar-SA" sz="1000" dirty="0"/>
              <a:t> </a:t>
            </a:r>
            <a:r>
              <a:rPr lang="ar-SA" sz="1000" dirty="0" smtClean="0"/>
              <a:t>المنافع بنسبة 4.4%، </a:t>
            </a:r>
            <a:r>
              <a:rPr lang="ar-SA" sz="1000" dirty="0" smtClean="0"/>
              <a:t>تلاه قطاع </a:t>
            </a:r>
            <a:r>
              <a:rPr lang="ar-SA" sz="1000" dirty="0" smtClean="0"/>
              <a:t>المواد الأساسية </a:t>
            </a:r>
            <a:r>
              <a:rPr lang="ar-SA" sz="1000" dirty="0"/>
              <a:t>بنسبة </a:t>
            </a:r>
            <a:r>
              <a:rPr lang="ar-SA" sz="1000" dirty="0"/>
              <a:t>3</a:t>
            </a:r>
            <a:r>
              <a:rPr lang="ar-SA" sz="1000" dirty="0" smtClean="0"/>
              <a:t>.6</a:t>
            </a:r>
            <a:r>
              <a:rPr lang="ar-SA" sz="1000" dirty="0" smtClean="0"/>
              <a:t>%، في حين تصدر الخاسرين قطاع </a:t>
            </a:r>
            <a:r>
              <a:rPr lang="ar-SA" sz="1000" dirty="0" smtClean="0"/>
              <a:t>السلع الإستهلاكية </a:t>
            </a:r>
            <a:r>
              <a:rPr lang="ar-SA" sz="1000" dirty="0" smtClean="0"/>
              <a:t>بنسبة </a:t>
            </a:r>
            <a:r>
              <a:rPr lang="ar-SA" sz="1000" dirty="0" smtClean="0"/>
              <a:t>1.2%، </a:t>
            </a:r>
            <a:r>
              <a:rPr lang="ar-SA" sz="1000" dirty="0" smtClean="0"/>
              <a:t>ثم قطاع </a:t>
            </a:r>
            <a:r>
              <a:rPr lang="ar-SA" sz="1000" dirty="0" smtClean="0"/>
              <a:t>التكنولوجيا بنسبة 1.1%.</a:t>
            </a:r>
            <a:endParaRPr lang="ar-SA" sz="1000" dirty="0" smtClean="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SA" sz="1000" dirty="0" smtClean="0"/>
              <a:t>البنوك وقطاع </a:t>
            </a:r>
            <a:r>
              <a:rPr lang="ar-SA" sz="1000" dirty="0"/>
              <a:t>الخدمات المالية </a:t>
            </a:r>
            <a:r>
              <a:rPr lang="ar-KW" sz="1000" dirty="0" smtClean="0"/>
              <a:t>وقطاع</a:t>
            </a:r>
            <a:r>
              <a:rPr lang="ar-SA" sz="1000" dirty="0" smtClean="0"/>
              <a:t> الصناعة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47.6</a:t>
            </a:r>
            <a:r>
              <a:rPr lang="ar-KW" sz="1000" dirty="0" smtClean="0"/>
              <a:t>%</a:t>
            </a:r>
            <a:r>
              <a:rPr lang="ar-SA" sz="1000" dirty="0" smtClean="0"/>
              <a:t>، </a:t>
            </a:r>
            <a:r>
              <a:rPr lang="ar-SA" sz="1000" dirty="0" smtClean="0"/>
              <a:t>19.4%،9.1%</a:t>
            </a:r>
            <a:r>
              <a:rPr lang="ar-KW" sz="1000" dirty="0" smtClean="0"/>
              <a:t>على </a:t>
            </a:r>
            <a:r>
              <a:rPr lang="ar-KW" sz="1000" dirty="0"/>
              <a:t>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الخدمات المالية </a:t>
            </a:r>
            <a:r>
              <a:rPr lang="ar-SA" sz="1000" dirty="0" smtClean="0"/>
              <a:t>وقطاع البنوك </a:t>
            </a:r>
            <a:r>
              <a:rPr lang="ar-KW" sz="1000" dirty="0" smtClean="0"/>
              <a:t>وقطاع </a:t>
            </a:r>
            <a:r>
              <a:rPr lang="ar-SA" sz="1000" dirty="0" smtClean="0"/>
              <a:t>العقار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42.3</a:t>
            </a:r>
            <a:r>
              <a:rPr lang="ar-KW" sz="1000" dirty="0" smtClean="0"/>
              <a:t>%</a:t>
            </a:r>
            <a:r>
              <a:rPr lang="ar-SA" sz="1000" dirty="0" smtClean="0"/>
              <a:t>،</a:t>
            </a:r>
            <a:r>
              <a:rPr lang="ar-KW" sz="1000" dirty="0" smtClean="0"/>
              <a:t> </a:t>
            </a:r>
            <a:r>
              <a:rPr lang="ar-SA" sz="1000" dirty="0" smtClean="0"/>
              <a:t>23.8</a:t>
            </a:r>
            <a:r>
              <a:rPr lang="ar-KW" sz="1000" dirty="0" smtClean="0"/>
              <a:t>%</a:t>
            </a:r>
            <a:r>
              <a:rPr lang="ar-SA" sz="1000" dirty="0" smtClean="0"/>
              <a:t> </a:t>
            </a:r>
            <a:r>
              <a:rPr lang="ar-KW" sz="1000" dirty="0" smtClean="0"/>
              <a:t>و</a:t>
            </a:r>
            <a:r>
              <a:rPr lang="ar-SA" sz="1000" dirty="0" smtClean="0"/>
              <a:t>14.9%</a:t>
            </a:r>
            <a:r>
              <a:rPr lang="ar-KW" sz="1000" dirty="0" smtClean="0"/>
              <a:t> </a:t>
            </a:r>
            <a:r>
              <a:rPr lang="ar-KW" sz="1000" dirty="0" smtClean="0"/>
              <a:t>على </a:t>
            </a:r>
            <a:r>
              <a:rPr lang="ar-KW" sz="1000" dirty="0"/>
              <a:t>التوالي.</a:t>
            </a:r>
          </a:p>
        </p:txBody>
      </p:sp>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2956065124"/>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43476"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722509532"/>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43477"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875459215"/>
              </p:ext>
            </p:extLst>
          </p:nvPr>
        </p:nvGraphicFramePr>
        <p:xfrm>
          <a:off x="534897" y="1258474"/>
          <a:ext cx="4410075" cy="3067050"/>
        </p:xfrm>
        <a:graphic>
          <a:graphicData uri="http://schemas.openxmlformats.org/presentationml/2006/ole">
            <mc:AlternateContent xmlns:mc="http://schemas.openxmlformats.org/markup-compatibility/2006">
              <mc:Choice xmlns:v="urn:schemas-microsoft-com:vml" Requires="v">
                <p:oleObj spid="_x0000_s143478"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34897"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3621386" y="6029325"/>
            <a:ext cx="3122315" cy="2547369"/>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بيت التمويل الكويتي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a:t>
            </a:r>
            <a:r>
              <a:rPr lang="ar-SA" sz="1000" dirty="0" smtClean="0"/>
              <a:t>بلغت </a:t>
            </a:r>
            <a:r>
              <a:rPr lang="ar-SA" sz="1000" dirty="0" smtClean="0"/>
              <a:t>24.4</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a:t>
            </a:r>
            <a:r>
              <a:rPr lang="ar-SA" sz="1000" dirty="0" smtClean="0"/>
              <a:t>750 </a:t>
            </a:r>
            <a:r>
              <a:rPr lang="ar-SA" sz="1000" dirty="0" smtClean="0"/>
              <a:t>فلس مرتفعا بنسبة </a:t>
            </a:r>
            <a:r>
              <a:rPr lang="ar-SA" sz="1000" dirty="0" smtClean="0"/>
              <a:t>3.2%</a:t>
            </a:r>
            <a:r>
              <a:rPr lang="ar-KW" sz="1000" dirty="0" smtClean="0"/>
              <a:t>،</a:t>
            </a:r>
            <a:r>
              <a:rPr lang="ar-SA" sz="1000" dirty="0" smtClean="0"/>
              <a:t> وجاء سهم </a:t>
            </a:r>
            <a:r>
              <a:rPr lang="ar-SA" sz="1000" dirty="0"/>
              <a:t>بنك الكويت الوطني بالمركز </a:t>
            </a:r>
            <a:r>
              <a:rPr lang="ar-SA" sz="1000" dirty="0" smtClean="0"/>
              <a:t>الثاني </a:t>
            </a:r>
            <a:r>
              <a:rPr lang="ar-SA" sz="1000" dirty="0"/>
              <a:t>بقيمة تداول بلغ</a:t>
            </a:r>
            <a:r>
              <a:rPr lang="ar-KW" sz="1000" dirty="0"/>
              <a:t>ت</a:t>
            </a:r>
            <a:r>
              <a:rPr lang="ar-SA" sz="1000" dirty="0"/>
              <a:t> </a:t>
            </a:r>
            <a:r>
              <a:rPr lang="ar-SA" sz="1000" dirty="0" smtClean="0"/>
              <a:t>14.2 </a:t>
            </a:r>
            <a:r>
              <a:rPr lang="ar-SA" sz="1000" dirty="0" smtClean="0"/>
              <a:t>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850 </a:t>
            </a:r>
            <a:r>
              <a:rPr lang="ar-SA" sz="1000" dirty="0" smtClean="0"/>
              <a:t>فلس مرتفعا بنسبة </a:t>
            </a:r>
            <a:r>
              <a:rPr lang="ar-SA" sz="1000" dirty="0" smtClean="0"/>
              <a:t>2%، </a:t>
            </a:r>
            <a:r>
              <a:rPr lang="ar-KW" sz="1000" dirty="0" smtClean="0"/>
              <a:t>ثم </a:t>
            </a:r>
            <a:r>
              <a:rPr lang="ar-SA" sz="1000" dirty="0" smtClean="0"/>
              <a:t>جاء سهم</a:t>
            </a:r>
            <a:r>
              <a:rPr lang="ar-KW" sz="1000" dirty="0" smtClean="0"/>
              <a:t> </a:t>
            </a:r>
            <a:r>
              <a:rPr lang="ar-SA" sz="1000" dirty="0" smtClean="0"/>
              <a:t>بنك الخليج بالمركز </a:t>
            </a:r>
            <a:r>
              <a:rPr lang="ar-KW" sz="1000" dirty="0" smtClean="0"/>
              <a:t>الثالث</a:t>
            </a:r>
            <a:r>
              <a:rPr lang="ar-SA" sz="1000" dirty="0" smtClean="0"/>
              <a:t> بقيمة </a:t>
            </a:r>
            <a:r>
              <a:rPr lang="ar-SA" sz="1000" dirty="0"/>
              <a:t>تداول </a:t>
            </a:r>
            <a:r>
              <a:rPr lang="ar-SA" sz="1000" dirty="0" smtClean="0"/>
              <a:t>بلغت </a:t>
            </a:r>
            <a:r>
              <a:rPr lang="ar-SA" sz="1000" dirty="0" smtClean="0"/>
              <a:t>14.1 </a:t>
            </a:r>
            <a:r>
              <a:rPr lang="ar-SA" sz="1000" dirty="0" smtClean="0"/>
              <a:t>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220 </a:t>
            </a:r>
            <a:r>
              <a:rPr lang="ar-SA" sz="1000" dirty="0" smtClean="0"/>
              <a:t>فلس</a:t>
            </a:r>
            <a:r>
              <a:rPr lang="ar-SA" sz="1000" dirty="0"/>
              <a:t> </a:t>
            </a:r>
            <a:r>
              <a:rPr lang="ar-SA" sz="1000" dirty="0" smtClean="0"/>
              <a:t>مرتفعا </a:t>
            </a:r>
            <a:r>
              <a:rPr lang="ar-SA" sz="1000" dirty="0" smtClean="0"/>
              <a:t>بنسبة </a:t>
            </a:r>
            <a:r>
              <a:rPr lang="ar-SA" sz="1000" dirty="0" smtClean="0"/>
              <a:t>2.8%.</a:t>
            </a:r>
            <a:endParaRPr lang="ar-KW" sz="1000" dirty="0"/>
          </a:p>
          <a:p>
            <a:pPr marL="0" lvl="2" algn="justLow" rtl="1">
              <a:buClr>
                <a:prstClr val="black"/>
              </a:buCl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5,823</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a:t>
            </a:r>
            <a:r>
              <a:rPr lang="ar-KW" sz="1000" dirty="0" smtClean="0"/>
              <a:t>بلغت </a:t>
            </a:r>
            <a:r>
              <a:rPr lang="ar-SA" sz="1000" dirty="0" smtClean="0"/>
              <a:t>5,756</a:t>
            </a:r>
            <a:r>
              <a:rPr lang="ar-KW" sz="1000" dirty="0" smtClean="0"/>
              <a:t> </a:t>
            </a:r>
            <a:r>
              <a:rPr lang="ar-KW" sz="1000" dirty="0" smtClean="0"/>
              <a:t>مليون د.ك</a:t>
            </a:r>
            <a:r>
              <a:rPr lang="ar-SA" sz="1000" dirty="0" smtClean="0"/>
              <a:t>، ثم شركة الإتصالات المتنقلة </a:t>
            </a:r>
            <a:r>
              <a:rPr lang="ar-KW" sz="1000" dirty="0" smtClean="0"/>
              <a:t>بالمرتبة الثالثة </a:t>
            </a:r>
            <a:r>
              <a:rPr lang="ar-KW" sz="1000" dirty="0"/>
              <a:t>بقيمة رأسمالية بلغت </a:t>
            </a:r>
            <a:r>
              <a:rPr lang="ar-SA" sz="1000" dirty="0" smtClean="0"/>
              <a:t>2,665</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58659" y="6029325"/>
            <a:ext cx="3370742"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271782789"/>
              </p:ext>
            </p:extLst>
          </p:nvPr>
        </p:nvGraphicFramePr>
        <p:xfrm>
          <a:off x="152400" y="6231834"/>
          <a:ext cx="3383261" cy="2344859"/>
        </p:xfrm>
        <a:graphic>
          <a:graphicData uri="http://schemas.openxmlformats.org/presentationml/2006/ole">
            <mc:AlternateContent xmlns:mc="http://schemas.openxmlformats.org/markup-compatibility/2006">
              <mc:Choice xmlns:v="urn:schemas-microsoft-com:vml" Requires="v">
                <p:oleObj spid="_x0000_s141498" name="Worksheet" r:id="rId5" imgW="4324275" imgH="2914650" progId="Excel.Sheet.12">
                  <p:link updateAutomatic="1"/>
                </p:oleObj>
              </mc:Choice>
              <mc:Fallback>
                <p:oleObj name="Worksheet" r:id="rId5" imgW="4324275" imgH="2914650" progId="Excel.Sheet.12">
                  <p:link updateAutomatic="1"/>
                  <p:pic>
                    <p:nvPicPr>
                      <p:cNvPr id="0" name=""/>
                      <p:cNvPicPr/>
                      <p:nvPr/>
                    </p:nvPicPr>
                    <p:blipFill>
                      <a:blip r:embed="rId6"/>
                      <a:stretch>
                        <a:fillRect/>
                      </a:stretch>
                    </p:blipFill>
                    <p:spPr>
                      <a:xfrm>
                        <a:off x="152400" y="6231834"/>
                        <a:ext cx="3383261" cy="2344859"/>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630041361"/>
              </p:ext>
            </p:extLst>
          </p:nvPr>
        </p:nvGraphicFramePr>
        <p:xfrm>
          <a:off x="152400" y="1147763"/>
          <a:ext cx="6624638" cy="4779270"/>
        </p:xfrm>
        <a:graphic>
          <a:graphicData uri="http://schemas.openxmlformats.org/presentationml/2006/ole">
            <mc:AlternateContent xmlns:mc="http://schemas.openxmlformats.org/markup-compatibility/2006">
              <mc:Choice xmlns:v="urn:schemas-microsoft-com:vml" Requires="v">
                <p:oleObj spid="_x0000_s141499" name="Worksheet" r:id="rId7" imgW="6686475" imgH="4886325" progId="Excel.Sheet.12">
                  <p:link updateAutomatic="1"/>
                </p:oleObj>
              </mc:Choice>
              <mc:Fallback>
                <p:oleObj name="Worksheet" r:id="rId7" imgW="6686475" imgH="4886325" progId="Excel.Sheet.12">
                  <p:link updateAutomatic="1"/>
                  <p:pic>
                    <p:nvPicPr>
                      <p:cNvPr id="0" name=""/>
                      <p:cNvPicPr/>
                      <p:nvPr/>
                    </p:nvPicPr>
                    <p:blipFill>
                      <a:blip r:embed="rId8"/>
                      <a:stretch>
                        <a:fillRect/>
                      </a:stretch>
                    </p:blipFill>
                    <p:spPr>
                      <a:xfrm>
                        <a:off x="152400" y="1147763"/>
                        <a:ext cx="6624638" cy="4779270"/>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66688" y="3831672"/>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243417" y="3831672"/>
            <a:ext cx="2500283"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a:t>
            </a:r>
            <a:r>
              <a:rPr lang="ar-SA" sz="1000" dirty="0" smtClean="0"/>
              <a:t>الشركة الأولى للإستثمار </a:t>
            </a:r>
            <a:r>
              <a:rPr lang="ar-SA" sz="1000" dirty="0" smtClean="0"/>
              <a:t>قائمة </a:t>
            </a:r>
            <a:r>
              <a:rPr lang="ar-SA" sz="1000" dirty="0"/>
              <a:t>الأسهم الأعلى </a:t>
            </a:r>
            <a:r>
              <a:rPr lang="ar-SA" sz="1000" dirty="0" smtClean="0"/>
              <a:t>تداولا من </a:t>
            </a:r>
            <a:r>
              <a:rPr lang="ar-SA" sz="1000" dirty="0"/>
              <a:t>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a:t>
            </a:r>
            <a:r>
              <a:rPr lang="ar-SA" sz="1000" dirty="0" smtClean="0"/>
              <a:t>9.5 </a:t>
            </a:r>
            <a:r>
              <a:rPr lang="ar-SA" sz="1000" dirty="0" smtClean="0"/>
              <a:t>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68</a:t>
            </a:r>
            <a:r>
              <a:rPr lang="ar-KW" sz="1000" dirty="0" smtClean="0"/>
              <a:t> </a:t>
            </a:r>
            <a:r>
              <a:rPr lang="ar-SA" sz="1000" dirty="0" smtClean="0"/>
              <a:t>فلس </a:t>
            </a:r>
            <a:r>
              <a:rPr lang="ar-SA" sz="1000" dirty="0" smtClean="0"/>
              <a:t>مرتفعا </a:t>
            </a:r>
            <a:r>
              <a:rPr lang="ar-SA" sz="1000" dirty="0" smtClean="0"/>
              <a:t>بنسبة </a:t>
            </a:r>
            <a:r>
              <a:rPr lang="ar-SA" sz="1000" dirty="0" smtClean="0"/>
              <a:t>7.6%</a:t>
            </a:r>
            <a:r>
              <a:rPr lang="ar-KW" sz="1000" dirty="0" smtClean="0"/>
              <a:t>، </a:t>
            </a:r>
            <a:r>
              <a:rPr lang="ar-SA" sz="1000" dirty="0" smtClean="0"/>
              <a:t>وجاء سهم </a:t>
            </a:r>
            <a:r>
              <a:rPr lang="ar-SA" sz="1000" dirty="0"/>
              <a:t>شركة الإستشارات المالية الدولية بالمركز </a:t>
            </a:r>
            <a:r>
              <a:rPr lang="ar-SA" sz="1000" dirty="0" smtClean="0"/>
              <a:t>الثاني </a:t>
            </a:r>
            <a:r>
              <a:rPr lang="ar-SA" sz="1000" dirty="0"/>
              <a:t>بقيمة تداول </a:t>
            </a:r>
            <a:r>
              <a:rPr lang="ar-SA" sz="1000" dirty="0" smtClean="0"/>
              <a:t>بلغت </a:t>
            </a:r>
            <a:r>
              <a:rPr lang="ar-SA" sz="1000" dirty="0" smtClean="0"/>
              <a:t>4.7 </a:t>
            </a:r>
            <a:r>
              <a:rPr lang="ar-SA" sz="1000" dirty="0"/>
              <a:t>مليون د.ك</a:t>
            </a:r>
            <a:r>
              <a:rPr lang="ar-KW" sz="1000" dirty="0"/>
              <a:t> </a:t>
            </a:r>
            <a:r>
              <a:rPr lang="ar-SA" sz="1000" dirty="0"/>
              <a:t>لينهي بذلك </a:t>
            </a:r>
            <a:r>
              <a:rPr lang="ar-KW" sz="1000" dirty="0"/>
              <a:t>تداولات </a:t>
            </a:r>
            <a:r>
              <a:rPr lang="ar-KW" sz="1000" dirty="0" smtClean="0"/>
              <a:t>الأسبوع</a:t>
            </a:r>
            <a:r>
              <a:rPr lang="ar-SA" sz="1000" dirty="0" smtClean="0"/>
              <a:t> عند </a:t>
            </a:r>
            <a:r>
              <a:rPr lang="ar-SA" sz="1000" dirty="0"/>
              <a:t>سعر </a:t>
            </a:r>
            <a:r>
              <a:rPr lang="ar-SA" sz="1000" dirty="0" smtClean="0"/>
              <a:t>115 </a:t>
            </a:r>
            <a:r>
              <a:rPr lang="ar-SA" sz="1000" dirty="0" smtClean="0"/>
              <a:t>فلس </a:t>
            </a:r>
            <a:r>
              <a:rPr lang="ar-SA" sz="1000" dirty="0" smtClean="0"/>
              <a:t>مرتفعا </a:t>
            </a:r>
            <a:r>
              <a:rPr lang="ar-SA" sz="1000" dirty="0" smtClean="0"/>
              <a:t>بنسبة </a:t>
            </a:r>
            <a:r>
              <a:rPr lang="ar-SA" sz="1000" dirty="0" smtClean="0"/>
              <a:t>4.6%، </a:t>
            </a:r>
            <a:r>
              <a:rPr lang="ar-SA" sz="1000" dirty="0" smtClean="0"/>
              <a:t>ثم جاء </a:t>
            </a:r>
            <a:r>
              <a:rPr lang="ar-SA" sz="1000" dirty="0"/>
              <a:t>سهم</a:t>
            </a:r>
            <a:r>
              <a:rPr lang="ar-KW" sz="1000" dirty="0"/>
              <a:t> </a:t>
            </a:r>
            <a:r>
              <a:rPr lang="ar-SA" sz="1000" dirty="0" smtClean="0"/>
              <a:t>شركة </a:t>
            </a:r>
            <a:r>
              <a:rPr lang="ar-SA" sz="1000" dirty="0" smtClean="0"/>
              <a:t>أعيان للإجارة والإستثمار بالمركز </a:t>
            </a:r>
            <a:r>
              <a:rPr lang="ar-SA" sz="1000" dirty="0" smtClean="0"/>
              <a:t>الثالث بقيمة تداول بلغت </a:t>
            </a:r>
            <a:r>
              <a:rPr lang="ar-SA" sz="1000" dirty="0" smtClean="0"/>
              <a:t>3 </a:t>
            </a:r>
            <a:r>
              <a:rPr lang="ar-SA" sz="1000" dirty="0" smtClean="0"/>
              <a:t>مليون د.ك لينهي </a:t>
            </a:r>
            <a:r>
              <a:rPr lang="ar-SA" sz="1000" dirty="0"/>
              <a:t>بذلك </a:t>
            </a:r>
            <a:r>
              <a:rPr lang="ar-KW" sz="1000" dirty="0"/>
              <a:t>تداولات الأسبوع </a:t>
            </a:r>
            <a:r>
              <a:rPr lang="ar-SA" sz="1000" dirty="0" smtClean="0"/>
              <a:t>عند سعر </a:t>
            </a:r>
            <a:r>
              <a:rPr lang="ar-SA" sz="1000" dirty="0" smtClean="0"/>
              <a:t>117 </a:t>
            </a:r>
            <a:r>
              <a:rPr lang="ar-SA" sz="1000" dirty="0" smtClean="0"/>
              <a:t>فلس مرتفعا بنسبة </a:t>
            </a:r>
            <a:r>
              <a:rPr lang="ar-SA" sz="1000" dirty="0" smtClean="0"/>
              <a:t>3.5%.</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656</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459</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4037991631"/>
              </p:ext>
            </p:extLst>
          </p:nvPr>
        </p:nvGraphicFramePr>
        <p:xfrm>
          <a:off x="166688" y="1143000"/>
          <a:ext cx="6577012" cy="2314575"/>
        </p:xfrm>
        <a:graphic>
          <a:graphicData uri="http://schemas.openxmlformats.org/presentationml/2006/ole">
            <mc:AlternateContent xmlns:mc="http://schemas.openxmlformats.org/markup-compatibility/2006">
              <mc:Choice xmlns:v="urn:schemas-microsoft-com:vml" Requires="v">
                <p:oleObj spid="_x0000_s139777"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8" y="1143000"/>
                        <a:ext cx="6577012"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04274238"/>
              </p:ext>
            </p:extLst>
          </p:nvPr>
        </p:nvGraphicFramePr>
        <p:xfrm>
          <a:off x="166688" y="4016338"/>
          <a:ext cx="3833812" cy="3000375"/>
        </p:xfrm>
        <a:graphic>
          <a:graphicData uri="http://schemas.openxmlformats.org/presentationml/2006/ole">
            <mc:AlternateContent xmlns:mc="http://schemas.openxmlformats.org/markup-compatibility/2006">
              <mc:Choice xmlns:v="urn:schemas-microsoft-com:vml" Requires="v">
                <p:oleObj spid="_x0000_s139778"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016338"/>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4235955038"/>
              </p:ext>
            </p:extLst>
          </p:nvPr>
        </p:nvGraphicFramePr>
        <p:xfrm>
          <a:off x="152400" y="3673475"/>
          <a:ext cx="6596063" cy="2314575"/>
        </p:xfrm>
        <a:graphic>
          <a:graphicData uri="http://schemas.openxmlformats.org/presentationml/2006/ole">
            <mc:AlternateContent xmlns:mc="http://schemas.openxmlformats.org/markup-compatibility/2006">
              <mc:Choice xmlns:v="urn:schemas-microsoft-com:vml" Requires="v">
                <p:oleObj spid="_x0000_s141051" name="Worksheet" r:id="rId5" imgW="6581887" imgH="2314575" progId="Excel.Sheet.12">
                  <p:link updateAutomatic="1"/>
                </p:oleObj>
              </mc:Choice>
              <mc:Fallback>
                <p:oleObj name="Worksheet" r:id="rId5" imgW="6581887" imgH="2314575" progId="Excel.Sheet.12">
                  <p:link updateAutomatic="1"/>
                  <p:pic>
                    <p:nvPicPr>
                      <p:cNvPr id="0" name=""/>
                      <p:cNvPicPr/>
                      <p:nvPr/>
                    </p:nvPicPr>
                    <p:blipFill>
                      <a:blip r:embed="rId6"/>
                      <a:stretch>
                        <a:fillRect/>
                      </a:stretch>
                    </p:blipFill>
                    <p:spPr>
                      <a:xfrm>
                        <a:off x="152400" y="3673475"/>
                        <a:ext cx="6596063"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063273266"/>
              </p:ext>
            </p:extLst>
          </p:nvPr>
        </p:nvGraphicFramePr>
        <p:xfrm>
          <a:off x="152400" y="1150938"/>
          <a:ext cx="6596063" cy="2314575"/>
        </p:xfrm>
        <a:graphic>
          <a:graphicData uri="http://schemas.openxmlformats.org/presentationml/2006/ole">
            <mc:AlternateContent xmlns:mc="http://schemas.openxmlformats.org/markup-compatibility/2006">
              <mc:Choice xmlns:v="urn:schemas-microsoft-com:vml" Requires="v">
                <p:oleObj spid="_x0000_s141052" name="Worksheet" r:id="rId7" imgW="6591449" imgH="2314575" progId="Excel.Sheet.12">
                  <p:link updateAutomatic="1"/>
                </p:oleObj>
              </mc:Choice>
              <mc:Fallback>
                <p:oleObj name="Worksheet" r:id="rId7" imgW="6591449" imgH="2314575" progId="Excel.Sheet.12">
                  <p:link updateAutomatic="1"/>
                  <p:pic>
                    <p:nvPicPr>
                      <p:cNvPr id="0" name=""/>
                      <p:cNvPicPr/>
                      <p:nvPr/>
                    </p:nvPicPr>
                    <p:blipFill>
                      <a:blip r:embed="rId8"/>
                      <a:stretch>
                        <a:fillRect/>
                      </a:stretch>
                    </p:blipFill>
                    <p:spPr>
                      <a:xfrm>
                        <a:off x="152400" y="1150938"/>
                        <a:ext cx="6596063"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352194235"/>
              </p:ext>
            </p:extLst>
          </p:nvPr>
        </p:nvGraphicFramePr>
        <p:xfrm>
          <a:off x="152400" y="6134100"/>
          <a:ext cx="6596063" cy="2314575"/>
        </p:xfrm>
        <a:graphic>
          <a:graphicData uri="http://schemas.openxmlformats.org/presentationml/2006/ole">
            <mc:AlternateContent xmlns:mc="http://schemas.openxmlformats.org/markup-compatibility/2006">
              <mc:Choice xmlns:v="urn:schemas-microsoft-com:vml" Requires="v">
                <p:oleObj spid="_x0000_s141053"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52400" y="6134100"/>
                        <a:ext cx="6596063"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18301</TotalTime>
  <Words>1249</Words>
  <Application>Microsoft Office PowerPoint</Application>
  <PresentationFormat>On-screen Show (4:3)</PresentationFormat>
  <Paragraphs>68</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file:///\\nicfps\laid$\Researches%20&amp;%20Studies\Work%20Files\Periodic%20Reports\Boursa%20Kuwait\Weekly\2020\Master%20Model%20for%20weekly%20(wealth%20management)v.1%20-%20Copy.xlsx!Companies%20(P%20Market)!R3C2:R30C9</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3873</cp:revision>
  <cp:lastPrinted>2019-01-10T11:21:43Z</cp:lastPrinted>
  <dcterms:created xsi:type="dcterms:W3CDTF">2015-01-14T07:25:06Z</dcterms:created>
  <dcterms:modified xsi:type="dcterms:W3CDTF">2021-03-10T11:55:57Z</dcterms:modified>
</cp:coreProperties>
</file>